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0153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SmartFarm Connect : Révolutionner l'Agriculture Ouest-Africaine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35590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Transformons ensemble l'agriculture en Afrique de l'Ouest grâce à la technologie et à l'innovation.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84479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Modèle Économique Durable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976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Diversification des revenus pour assurer une croissance pérenne.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44635" y="30777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Freemium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563898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Fonctionnalités de base gratuites pour une adoption massive.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17121" y="3644444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9934932" y="2904411"/>
            <a:ext cx="32993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Abonnement Premium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4932" y="3390543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1 000 FCFA/mois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pour des services avancés : alertes personnalisées, accès prioritaire aux marchés.</a:t>
            </a:r>
            <a:endParaRPr lang="en-US" sz="1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88834" y="3644444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9934932" y="5361742"/>
            <a:ext cx="37499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Commission Marketplace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4932" y="5847874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2% de commission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sur les transactions agricoles via notre plateforme.</a:t>
            </a:r>
            <a:endParaRPr lang="en-US" sz="17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88834" y="591615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1"/>
          <p:cNvSpPr/>
          <p:nvPr/>
        </p:nvSpPr>
        <p:spPr>
          <a:xfrm>
            <a:off x="1844635" y="51883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Services B2B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8309" y="5674519"/>
            <a:ext cx="393704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Partenariats payants avec les </a:t>
            </a:r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ONG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les </a:t>
            </a:r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gouvernements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les </a:t>
            </a:r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agro-industries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pour l'accès aux données et services.</a:t>
            </a:r>
            <a:endParaRPr lang="en-US" sz="17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17121" y="591615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383" y="464582"/>
            <a:ext cx="12576334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Le Défi : L'Agriculture Traditionnelle Face aux Inconnues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1383" y="1425773"/>
            <a:ext cx="6517719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petits agriculteurs en Afrique de l'Ouest, piliers de l'économie, sont confrontés à des défis majeurs qui limitent leur productivité et leurs revenus. Ces obstacles, souvent imprévisibles, menacent leur subsistance et la sécurité alimentaire régionale.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1383" y="2658904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Accès limité à l'information climatique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Incapacité à anticiper les variations météorologiques, entraînant des pertes de récoltes.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383" y="3258502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Isolation des marchés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Difficulté à vendre leurs produits au juste prix, souvent due à un manque d'informations sur les prix et les débouchés.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383" y="3858101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Outils et techniques obsolètes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Dépendance à des méthodes agricoles traditionnelles moins efficaces et gourmandes en ressources.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1383" y="4457700"/>
            <a:ext cx="651771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Manque de conseils spécialisés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Absence de soutien agronomique personnalisé et accessible.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917" y="1463754"/>
            <a:ext cx="6517719" cy="65177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252" y="386001"/>
            <a:ext cx="10085070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SmartFarm Connect : La Solution Numérique Intégrée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1252" y="1128355"/>
            <a:ext cx="136478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Notre plateforme est conçue pour autonomiser les agriculteurs, en leur fournissant les outils et les connaissances nécessaires pour prospérer.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106" y="1510784"/>
            <a:ext cx="7982188" cy="71681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39026" y="2911336"/>
            <a:ext cx="2975178" cy="40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Weather Forecast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15" y="4547983"/>
            <a:ext cx="682381" cy="682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36482" y="6876819"/>
            <a:ext cx="2881565" cy="40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Market Access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90" y="4964022"/>
            <a:ext cx="682380" cy="6823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94129" y="3714626"/>
            <a:ext cx="2881564" cy="40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Modern Tools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74" y="5410768"/>
            <a:ext cx="682380" cy="6823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1252" y="8836819"/>
            <a:ext cx="136478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SmartFarm Connect est une solution complète, accessible via smartphone, qui intègre les données essentielles pour une prise de décision éclairée et une agriculture moderne et résiliente.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79565"/>
            <a:ext cx="128523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Fonctionnalités Clés de SmartFarm Connect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255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Notre application est dotée de fonctionnalités innovantes pour répondre aux besoins spécifiques des agriculteurs.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15972"/>
            <a:ext cx="13113782" cy="3934063"/>
          </a:xfrm>
          <a:prstGeom prst="roundRect">
            <a:avLst>
              <a:gd name="adj" fmla="val 231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023592"/>
            <a:ext cx="6549271" cy="1959412"/>
          </a:xfrm>
          <a:prstGeom prst="roundRect">
            <a:avLst>
              <a:gd name="adj" fmla="val 4644"/>
            </a:avLst>
          </a:prstGeom>
          <a:solidFill>
            <a:srgbClr val="F9D2D6"/>
          </a:solidFill>
          <a:ln/>
        </p:spPr>
      </p:sp>
      <p:sp>
        <p:nvSpPr>
          <p:cNvPr id="6" name="Text 4"/>
          <p:cNvSpPr/>
          <p:nvPr/>
        </p:nvSpPr>
        <p:spPr>
          <a:xfrm>
            <a:off x="982504" y="32401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Météo &amp; Alertes IA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2504" y="3726299"/>
            <a:ext cx="57910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Prévisions locales précises et alertes intelligentes pour optimiser les semis, l'irrigation et la récolte.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315200" y="3023592"/>
            <a:ext cx="6549271" cy="1959412"/>
          </a:xfrm>
          <a:prstGeom prst="rect">
            <a:avLst/>
          </a:prstGeom>
          <a:solidFill>
            <a:srgbClr val="F9D2D6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023592"/>
            <a:ext cx="30480" cy="195941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0" name="Text 8"/>
          <p:cNvSpPr/>
          <p:nvPr/>
        </p:nvSpPr>
        <p:spPr>
          <a:xfrm>
            <a:off x="7856815" y="3240167"/>
            <a:ext cx="31500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Marketplace Agricole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56815" y="3726299"/>
            <a:ext cx="57910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Mise en relation directe avec les acheteurs pour des prix justes et l'accès à des semences et équipements de qualité.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983004"/>
            <a:ext cx="6549271" cy="1959412"/>
          </a:xfrm>
          <a:prstGeom prst="rect">
            <a:avLst/>
          </a:prstGeom>
          <a:solidFill>
            <a:srgbClr val="F9D2D6"/>
          </a:solidFill>
          <a:ln/>
        </p:spPr>
      </p:sp>
      <p:sp>
        <p:nvSpPr>
          <p:cNvPr id="13" name="Shape 11"/>
          <p:cNvSpPr/>
          <p:nvPr/>
        </p:nvSpPr>
        <p:spPr>
          <a:xfrm>
            <a:off x="765929" y="4983004"/>
            <a:ext cx="6549271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4" name="Text 12"/>
          <p:cNvSpPr/>
          <p:nvPr/>
        </p:nvSpPr>
        <p:spPr>
          <a:xfrm>
            <a:off x="982504" y="5199578"/>
            <a:ext cx="35250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Conseils Agronomiques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2504" y="5685711"/>
            <a:ext cx="57910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Recommandations personnalisées, basées sur l'IA, pour la gestion des cultures et la résolution de problèmes.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315200" y="4983004"/>
            <a:ext cx="6549271" cy="1959412"/>
          </a:xfrm>
          <a:prstGeom prst="rect">
            <a:avLst/>
          </a:prstGeom>
          <a:solidFill>
            <a:srgbClr val="F9D2D6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983004"/>
            <a:ext cx="30480" cy="195941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4983004"/>
            <a:ext cx="6549271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9" name="Text 17"/>
          <p:cNvSpPr/>
          <p:nvPr/>
        </p:nvSpPr>
        <p:spPr>
          <a:xfrm>
            <a:off x="7856815" y="5199578"/>
            <a:ext cx="41142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Interface Vocale Multilingue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856815" y="5685711"/>
            <a:ext cx="57910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Accès facilité à l'information pour les agriculteurs peu alphabétisés, disponible dans les langues locales.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044452" y="3732431"/>
            <a:ext cx="541615" cy="541615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9826" y="3833991"/>
            <a:ext cx="270748" cy="338495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7044452" y="5691842"/>
            <a:ext cx="541615" cy="541615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26" y="5793403"/>
            <a:ext cx="270748" cy="338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333" y="449699"/>
            <a:ext cx="11506081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Notre Marché Cible : Au Cœur de l'Afrique de l'Ouest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72333" y="1314688"/>
            <a:ext cx="134857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Nous visons un écosystème agricole diversifié, avec un potentiel de croissance significatif au Togo, au Bénin et au Ghana.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33" y="1944291"/>
            <a:ext cx="6543437" cy="65434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2250" y="1907500"/>
            <a:ext cx="6543437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Petits Agriculteurs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Notre cœur de cible, représentant la majorité des acteurs agricoles.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2250" y="2488049"/>
            <a:ext cx="6543437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ONG &amp; Coopératives Agricoles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Partenaires clés pour l'adoption et la diffusion de la technologie.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2250" y="3068598"/>
            <a:ext cx="6543437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Acheteurs &amp; Grossistes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Connexion directe avec les producteurs pour optimiser la chaîne de valeur.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22250" y="3649147"/>
            <a:ext cx="6543437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Agro-industries 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Opportunités de partenariats pour des chaînes d'approvisionnement plus efficaces.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442" y="382905"/>
            <a:ext cx="7013496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Potentiel du Marché : TAM, SAM, SOM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7442" y="1119426"/>
            <a:ext cx="1365551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marché de l'agritech en Afrique de l'Ouest offre une opportunité de croissance exponentielle pour SmartFarm Connect.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42" y="1498878"/>
            <a:ext cx="13655516" cy="76470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7442" y="9302472"/>
            <a:ext cx="1365551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Avec un TAM estimé à 400 millions de FCFA pour la numérisation agricole, nous visons à capturer une part significative de ce marché prometteur.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1758"/>
            <a:ext cx="70318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Analyse Concurrentielle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7773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Bien que d'autres solutions existent, SmartFarm Connect se distingue par son approche intégrée et localisée.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468166"/>
            <a:ext cx="13113782" cy="4092416"/>
          </a:xfrm>
          <a:prstGeom prst="roundRect">
            <a:avLst>
              <a:gd name="adj" fmla="val 22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47578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61330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61128" y="261330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AgroInfo App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704" y="261330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M-Farm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810280" y="261330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FarmDrive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3097530"/>
            <a:ext cx="130985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742" y="323504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Focalisation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261128" y="3235047"/>
            <a:ext cx="283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Informations agricoles générales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704" y="3235047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Prix du marché (Kenya)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810280" y="323504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Crédit agricole (Kenya)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406598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420350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Météo IA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261128" y="420350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5704" y="420350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Limitée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810280" y="420350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468772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2742" y="482524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Interface Vocale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261128" y="482524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704" y="482524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0810280" y="482524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65929" y="530947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2742" y="5446990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 Hors Ligne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261128" y="5446990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35704" y="5446990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0810280" y="5446990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</a:t>
            </a:r>
            <a:endParaRPr lang="en-US" sz="1700" dirty="0"/>
          </a:p>
        </p:txBody>
      </p:sp>
      <p:sp>
        <p:nvSpPr>
          <p:cNvPr id="30" name="Shape 28"/>
          <p:cNvSpPr/>
          <p:nvPr/>
        </p:nvSpPr>
        <p:spPr>
          <a:xfrm>
            <a:off x="765929" y="593121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82742" y="6068735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Marché Ciblé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4261128" y="6068735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Variable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7535704" y="6068735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Est-Afrique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10810280" y="6068735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Est-Afrique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758309" y="680430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Nos concurrents offrent des solutions partielles, souvent limitées géographiquement ou en fonctionnalités. SmartFarm Connect propose une approche holistique et une couverture plus large.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37987"/>
            <a:ext cx="110685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Notre Avantage Concurrentiel Unique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839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 qui nous différencie et assure notre leadership sur le marché.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85455" y="2763560"/>
            <a:ext cx="487204" cy="563166"/>
          </a:xfrm>
          <a:prstGeom prst="roundRect">
            <a:avLst>
              <a:gd name="adj" fmla="val 11261"/>
            </a:avLst>
          </a:prstGeom>
          <a:solidFill>
            <a:srgbClr val="DFDFE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74394"/>
            <a:ext cx="541615" cy="5416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586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IA Avancée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4072890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Algorithmes intelligents pour des prévisions et des conseils agronomiques hyper-personnalisés.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2774394"/>
            <a:ext cx="541615" cy="5416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0574" y="3586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Vocal &amp; Multilingue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0574" y="4072890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Accessibilité maximale, même pour les populations rurales avec de faibles niveaux d'alphabétisation.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199578"/>
            <a:ext cx="541615" cy="5416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309" y="6011942"/>
            <a:ext cx="37593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Fonctionnalité Hors Ligne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8309" y="6498074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Accès aux informations cruciales même sans connexion internet stable, indispensable dans les zones reculées.</a:t>
            </a:r>
            <a:endParaRPr lang="en-US" sz="1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5199578"/>
            <a:ext cx="541615" cy="5416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0574" y="6011942"/>
            <a:ext cx="32118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Localisation Profonde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50574" y="6498074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Adaptation culturelle et linguistique, et données spécifiques à chaque région agricole.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4410"/>
            <a:ext cx="103309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Traction Actuelle &amp; Feuille de Route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403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Nos progrès et nos ambitions pour l'avenir.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068360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6" name="Text 4"/>
          <p:cNvSpPr/>
          <p:nvPr/>
        </p:nvSpPr>
        <p:spPr>
          <a:xfrm>
            <a:off x="758309" y="3237548"/>
            <a:ext cx="29102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MVP au Togo (2023)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3723680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1 200 utilisateurs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actifs et engagés, démontrant la pertinence de notre solution.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423428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428" y="3068360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0" name="Text 8"/>
          <p:cNvSpPr/>
          <p:nvPr/>
        </p:nvSpPr>
        <p:spPr>
          <a:xfrm>
            <a:off x="7423428" y="3237548"/>
            <a:ext cx="37465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Partenariats Stratégiques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3428" y="3723680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Signature d'accords avec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 coopératives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agricoles majeures, totalisant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15 000 agriculteurs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potentiels.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8309" y="5133618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4" name="Text 12"/>
          <p:cNvSpPr/>
          <p:nvPr/>
        </p:nvSpPr>
        <p:spPr>
          <a:xfrm>
            <a:off x="758309" y="5302806"/>
            <a:ext cx="49964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Expansion Régionale (2024-2025)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Lancement au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Bénin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et au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Ghana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ciblant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100 000 nouveaux utilisateurs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423428" y="5133618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7423428" y="5302806"/>
            <a:ext cx="30048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Innovation Continue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3428" y="578893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Intégration de services de micro-finance et d'assurances agricoles pour une offre complète.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8309" y="68884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Notre croissance rapide au Togo valide notre modèle et nous prépare à une expansion réussie.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2025-08-08T16:31:19Z</dcterms:created>
  <dcterms:modified xsi:type="dcterms:W3CDTF">2025-08-08T16:31:19Z</dcterms:modified>
</cp:coreProperties>
</file>